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9" r:id="rId5"/>
  </p:sldMasterIdLst>
  <p:notesMasterIdLst>
    <p:notesMasterId r:id="rId18"/>
  </p:notesMasterIdLst>
  <p:handoutMasterIdLst>
    <p:handoutMasterId r:id="rId19"/>
  </p:handoutMasterIdLst>
  <p:sldIdLst>
    <p:sldId id="281" r:id="rId6"/>
    <p:sldId id="291" r:id="rId7"/>
    <p:sldId id="302" r:id="rId8"/>
    <p:sldId id="331" r:id="rId9"/>
    <p:sldId id="332" r:id="rId10"/>
    <p:sldId id="333" r:id="rId11"/>
    <p:sldId id="334" r:id="rId12"/>
    <p:sldId id="335" r:id="rId13"/>
    <p:sldId id="338" r:id="rId14"/>
    <p:sldId id="311" r:id="rId15"/>
    <p:sldId id="301" r:id="rId16"/>
    <p:sldId id="298" r:id="rId17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68" autoAdjust="0"/>
  </p:normalViewPr>
  <p:slideViewPr>
    <p:cSldViewPr snapToGrid="0">
      <p:cViewPr>
        <p:scale>
          <a:sx n="80" d="100"/>
          <a:sy n="80" d="100"/>
        </p:scale>
        <p:origin x="739" y="134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26/10/2022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26/10/2022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ymeleaf.org/documentation.html" TargetMode="External"/><Relationship Id="rId2" Type="http://schemas.openxmlformats.org/officeDocument/2006/relationships/hyperlink" Target="https://docs.spring.io/spring-framework/docs/5.3.x/reference/html/web.html#mvc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spring.io/spring-framework/docs/5.3.x/reference/html/core.html#beans-factory-scopes-other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tart.spring.io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59" y="3404110"/>
            <a:ext cx="8584041" cy="10633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Web technologies using </a:t>
            </a:r>
            <a:r>
              <a:rPr lang="en-GB" dirty="0">
                <a:solidFill>
                  <a:srgbClr val="DE411B"/>
                </a:solidFill>
              </a:rPr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Course 4 – spring </a:t>
            </a:r>
            <a:r>
              <a:rPr lang="en-GB"/>
              <a:t>boot, spring </a:t>
            </a:r>
            <a:r>
              <a:rPr lang="en-GB" dirty="0" err="1"/>
              <a:t>mvc</a:t>
            </a:r>
            <a:endParaRPr lang="en-GB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982A2F-246A-4390-B082-72F01022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81" y="1076308"/>
            <a:ext cx="4014319" cy="10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7" y="1390812"/>
            <a:ext cx="8541362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in Action, by Craig 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https://docs.spring.io/spring-framework/docs/5.3.x/reference/html/web.html#mvc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https://www.thymeleaf.org/documentation.html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https://docs.spring.io/spring-framework/docs/5.3.x/reference/html/core.html#beans-factory-scopes-other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 indent="0">
              <a:buFont typeface="Wingdings" panose="05000000000000000000" pitchFamily="2" charset="2"/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0158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0BF0CD-4709-4C21-AA28-698083AD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26" y="1988598"/>
            <a:ext cx="3542190" cy="3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/>
              <a:t>DANIELA </a:t>
            </a:r>
            <a:r>
              <a:rPr lang="en-GB"/>
              <a:t>spilcĂ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1730E-3B1E-41C5-9ADE-8766D30D763F}"/>
              </a:ext>
            </a:extLst>
          </p:cNvPr>
          <p:cNvSpPr txBox="1"/>
          <p:nvPr/>
        </p:nvSpPr>
        <p:spPr>
          <a:xfrm>
            <a:off x="4838330" y="2494131"/>
            <a:ext cx="579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Spring boot Core features</a:t>
            </a:r>
          </a:p>
          <a:p>
            <a:r>
              <a:rPr lang="en-US" sz="2000" dirty="0"/>
              <a:t>Getting started</a:t>
            </a:r>
          </a:p>
          <a:p>
            <a:r>
              <a:rPr lang="en-US" sz="2000" dirty="0"/>
              <a:t>spring </a:t>
            </a:r>
            <a:r>
              <a:rPr lang="en-US" sz="2000" dirty="0" err="1"/>
              <a:t>mvc</a:t>
            </a:r>
            <a:r>
              <a:rPr lang="en-US" sz="2000" dirty="0"/>
              <a:t> intro</a:t>
            </a:r>
          </a:p>
          <a:p>
            <a:r>
              <a:rPr lang="en-US" sz="2000" dirty="0"/>
              <a:t>Web aware bean scopes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 Core features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899604" y="1878878"/>
            <a:ext cx="6692687" cy="3512757"/>
          </a:xfrm>
        </p:spPr>
        <p:txBody>
          <a:bodyPr/>
          <a:lstStyle/>
          <a:p>
            <a:r>
              <a:rPr lang="en-US" dirty="0"/>
              <a:t>1. Simplified dependency management</a:t>
            </a:r>
          </a:p>
          <a:p>
            <a:pPr marL="628650" lvl="1" indent="-342900">
              <a:buFont typeface="Arial" panose="020B0604020202020204" pitchFamily="34" charset="0"/>
              <a:buChar char="•"/>
            </a:pPr>
            <a:r>
              <a:rPr lang="en-US" dirty="0"/>
              <a:t>avoids mismatch between different versions of dependencies</a:t>
            </a:r>
          </a:p>
          <a:p>
            <a:pPr marL="628650" lvl="1" indent="-342900">
              <a:buFont typeface="Arial" panose="020B0604020202020204" pitchFamily="34" charset="0"/>
              <a:buChar char="•"/>
            </a:pPr>
            <a:r>
              <a:rPr lang="en-US" dirty="0"/>
              <a:t>Spring Boot starters: provide a group of related functionalities in a single application dependency (spring-boot-starter-web)</a:t>
            </a:r>
          </a:p>
          <a:p>
            <a:pPr marL="628650" lvl="1" indent="-342900">
              <a:buFont typeface="Arial" panose="020B0604020202020204" pitchFamily="34" charset="0"/>
              <a:buChar char="•"/>
            </a:pPr>
            <a:r>
              <a:rPr lang="en-US" dirty="0"/>
              <a:t>dramatically diminishes the overhead of testing, maintaining, and upgrading them</a:t>
            </a:r>
          </a:p>
          <a:p>
            <a:r>
              <a:rPr lang="en-US" dirty="0"/>
              <a:t>. 2. Executable JARs for Simplified Deployment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single Spring Boot JAR with all dependencies makes the deployment easy. </a:t>
            </a:r>
          </a:p>
          <a:p>
            <a:r>
              <a:rPr lang="en-US" dirty="0"/>
              <a:t>. 3. Autoconfiguration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developer’s superpower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convention over configuration:  if you follow simple, well-established and documented conventions to do something, the configuration code you must write is minimal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16A28EF-F359-4275-97ED-CE85F9FDC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856" y="2573262"/>
            <a:ext cx="3259954" cy="171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8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10002175" cy="374718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Maven or Gradle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Spring </a:t>
            </a:r>
            <a:r>
              <a:rPr lang="en-US" dirty="0" err="1"/>
              <a:t>Initializr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https://start.spring.io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@SpringBootApplication</a:t>
            </a:r>
            <a:r>
              <a:rPr lang="en-US" dirty="0"/>
              <a:t>: upon startup, a Spring Boot app checks the environment, configures the application, creates the initial context, and launches the Spring Boot application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@Configuration: tags the class as a source of bean definitions for the application context.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@EnableAutoConfiguration: tells Spring Boot to start adding beans based on </a:t>
            </a:r>
            <a:r>
              <a:rPr lang="en-US" dirty="0" err="1"/>
              <a:t>classpath</a:t>
            </a:r>
            <a:r>
              <a:rPr lang="en-US" dirty="0"/>
              <a:t> settings, other beans, and various property settings. 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@ComponentScan: tells Spring to look for other components in the package from the same level as the application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7608B3B-4620-4590-93A3-E860841E2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472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dirty="0" err="1"/>
              <a:t>mvc</a:t>
            </a:r>
            <a:r>
              <a:rPr lang="en-US" dirty="0"/>
              <a:t> intro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10232994" cy="3229602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MVC: Model-View-Controller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pattern </a:t>
            </a:r>
            <a:r>
              <a:rPr lang="en-US"/>
              <a:t>and an </a:t>
            </a:r>
            <a:r>
              <a:rPr lang="en-US" dirty="0"/>
              <a:t>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Spring MVC framework is request-driven, designed around a central Servlet that dispatches requests to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interaction can be done in multiple ways (server-side rendering of the HTML)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JSP (Java Server Pages)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template engines: </a:t>
            </a:r>
            <a:r>
              <a:rPr lang="en-US" dirty="0" err="1"/>
              <a:t>Thymeleaf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15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dirty="0" err="1"/>
              <a:t>mvc</a:t>
            </a:r>
            <a:r>
              <a:rPr lang="en-US" dirty="0"/>
              <a:t> intro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5A76D32-8C18-4113-9BA5-7DE7CEF1A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410" y="1358283"/>
            <a:ext cx="7371180" cy="491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7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dirty="0" err="1"/>
              <a:t>mvc</a:t>
            </a:r>
            <a:r>
              <a:rPr lang="en-US" dirty="0"/>
              <a:t> intro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4037516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Spring MVC project with Spring Boot and </a:t>
            </a:r>
            <a:r>
              <a:rPr lang="en-US" dirty="0" err="1"/>
              <a:t>Thymeleaf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spring-boot-starter-web</a:t>
            </a:r>
            <a:r>
              <a:rPr lang="en-US" dirty="0"/>
              <a:t> dependency, which auto-configures: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Dispatcher Servlet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Error Page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Web Jars to manage your static dependencies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Embedded Servlet Container - Tomcat is the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spring-boot-starter-</a:t>
            </a:r>
            <a:r>
              <a:rPr lang="en-US" b="1" dirty="0" err="1">
                <a:solidFill>
                  <a:srgbClr val="FF0000"/>
                </a:solidFill>
              </a:rPr>
              <a:t>thymeleaf</a:t>
            </a:r>
            <a:endParaRPr lang="en-US" b="1" dirty="0">
              <a:solidFill>
                <a:srgbClr val="FF0000"/>
              </a:solidFill>
            </a:endParaRP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integration between Spring MVC and </a:t>
            </a:r>
            <a:r>
              <a:rPr lang="en-US" dirty="0" err="1"/>
              <a:t>Thymeleaf</a:t>
            </a:r>
            <a:r>
              <a:rPr lang="en-US" dirty="0"/>
              <a:t> template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548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</a:t>
            </a:r>
            <a:r>
              <a:rPr lang="en-US" dirty="0" err="1"/>
              <a:t>mvc</a:t>
            </a:r>
            <a:r>
              <a:rPr lang="en-US" dirty="0"/>
              <a:t> intro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10286260" cy="4124206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 structure of a Controller method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annotated with @Controller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annotated with @RequestMapping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ensures that the HTTP requests made at the specified </a:t>
            </a:r>
            <a:r>
              <a:rPr lang="en-US" dirty="0" err="1"/>
              <a:t>url</a:t>
            </a:r>
            <a:r>
              <a:rPr lang="en-US" dirty="0"/>
              <a:t> are mapped to the method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@Model: 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automatically </a:t>
            </a:r>
            <a:r>
              <a:rPr lang="en-US" dirty="0" err="1"/>
              <a:t>autowired</a:t>
            </a:r>
            <a:r>
              <a:rPr lang="en-US" dirty="0"/>
              <a:t> parameter in the controller methods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used to expose an object to the view template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@ModelAttribute: 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automatically </a:t>
            </a:r>
            <a:r>
              <a:rPr lang="en-US" dirty="0" err="1"/>
              <a:t>autowired</a:t>
            </a:r>
            <a:r>
              <a:rPr lang="en-US" dirty="0"/>
              <a:t> parameter in the controller methods 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used to receive an object populated in the view template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returns a String, which is the name of the template (templates are placed under </a:t>
            </a:r>
            <a:r>
              <a:rPr lang="en-US" dirty="0" err="1"/>
              <a:t>src</a:t>
            </a:r>
            <a:r>
              <a:rPr lang="en-US" dirty="0"/>
              <a:t>/main/resources/templates)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aware bean scopes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06CBED9-F7EB-4287-A7C0-D6AA8984DE58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1338828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C7740-FE0E-4760-B205-F970B26C2FBB}"/>
              </a:ext>
            </a:extLst>
          </p:cNvPr>
          <p:cNvSpPr txBox="1"/>
          <p:nvPr/>
        </p:nvSpPr>
        <p:spPr>
          <a:xfrm>
            <a:off x="1005395" y="1763943"/>
            <a:ext cx="1054445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Request</a:t>
            </a:r>
            <a:r>
              <a:rPr lang="en-US" sz="14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bean is scoped at the HTTP request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 new instance per each HTTP request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when the request completes processing, the bean that is scoped to the request is discarded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Session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bean is scoped at the HTTP Session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 new instance for the lifetime of a single HTTP Session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when the HTTP Session is eventually discarded, the bean that is scoped to that particular HTTP Session is also discarded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bean is scoped at the </a:t>
            </a:r>
            <a:r>
              <a:rPr lang="en-US" sz="1400" dirty="0" err="1"/>
              <a:t>ServletContext</a:t>
            </a:r>
            <a:r>
              <a:rPr lang="en-US" sz="1400" dirty="0"/>
              <a:t>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 new instance for the entire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355244661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9a90466d-298e-42c6-9514-fada4205df45">27SRNQJM56W6-168782361-286502</_dlc_DocId>
    <_dlc_DocIdUrl xmlns="9a90466d-298e-42c6-9514-fada4205df45">
      <Url>https://endava.sharepoint.com/Group/SalesAndMarketing/_layouts/15/DocIdRedir.aspx?ID=27SRNQJM56W6-168782361-286502</Url>
      <Description>27SRNQJM56W6-168782361-286502</Description>
    </_dlc_DocIdUrl>
    <DLCPolicyLabelClientValue xmlns="b00bdadb-5151-4b9a-bcb6-794e3648a446" xsi:nil="true"/>
    <DLCPolicyLabelLock xmlns="b00bdadb-5151-4b9a-bcb6-794e3648a44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24C9EFDDA4574FB5B977863045B9E8" ma:contentTypeVersion="1814" ma:contentTypeDescription="Create a new document." ma:contentTypeScope="" ma:versionID="bc4d860cc0089058792d6da1c38968a4">
  <xsd:schema xmlns:xsd="http://www.w3.org/2001/XMLSchema" xmlns:xs="http://www.w3.org/2001/XMLSchema" xmlns:p="http://schemas.microsoft.com/office/2006/metadata/properties" xmlns:ns1="http://schemas.microsoft.com/sharepoint/v3" xmlns:ns2="9a90466d-298e-42c6-9514-fada4205df45" xmlns:ns3="b00bdadb-5151-4b9a-bcb6-794e3648a446" xmlns:ns4="72899ffe-c9be-4b57-81d3-c0709dcc2e4b" targetNamespace="http://schemas.microsoft.com/office/2006/metadata/properties" ma:root="true" ma:fieldsID="5ffeb872ee5573fa599abbf4d6063fed" ns1:_="" ns2:_="" ns3:_="" ns4:_="">
    <xsd:import namespace="http://schemas.microsoft.com/sharepoint/v3"/>
    <xsd:import namespace="9a90466d-298e-42c6-9514-fada4205df45"/>
    <xsd:import namespace="b00bdadb-5151-4b9a-bcb6-794e3648a446"/>
    <xsd:import namespace="72899ffe-c9be-4b57-81d3-c0709dcc2e4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3:DLCPolicyLabelValue" minOccurs="0"/>
                <xsd:element ref="ns3:DLCPolicyLabelClientValue" minOccurs="0"/>
                <xsd:element ref="ns3:DLCPolicyLabelLock" minOccurs="0"/>
                <xsd:element ref="ns3:MediaServiceLocation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24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5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bdadb-5151-4b9a-bcb6-794e3648a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DLCPolicyLabelValue" ma:index="20" nillable="true" ma:displayName="Label" ma:description="Stores the current value of the label." ma:internalName="DLCPolicyLabelValue" ma:readOnly="true">
      <xsd:simpleType>
        <xsd:restriction base="dms:Note">
          <xsd:maxLength value="255"/>
        </xsd:restriction>
      </xsd:simpleType>
    </xsd:element>
    <xsd:element name="DLCPolicyLabelClientValue" ma:index="21" nillable="true" ma:displayName="Client Label Value" ma:description="Stores the last label value computed on the client." ma:hidden="true" ma:internalName="DLCPolicyLabelClientValue" ma:readOnly="false">
      <xsd:simpleType>
        <xsd:restriction base="dms:Note"/>
      </xsd:simpleType>
    </xsd:element>
    <xsd:element name="DLCPolicyLabelLock" ma:index="22" nillable="true" ma:displayName="Label Locked" ma:description="Indicates whether the label should be updated when item properties are modified." ma:hidden="true" ma:internalName="DLCPolicyLabelLock" ma:readOnly="false">
      <xsd:simpleType>
        <xsd:restriction base="dms:Text"/>
      </xsd:simpleType>
    </xsd:element>
    <xsd:element name="MediaServiceLocation" ma:index="2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9ffe-c9be-4b57-81d3-c0709dcc2e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0DE70423-9FE9-4B65-9BE2-E34FCE1BD5F6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e7e4dd7-87a7-44ed-a117-880e36b8a711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9a90466d-298e-42c6-9514-fada4205df45"/>
    <ds:schemaRef ds:uri="b00bdadb-5151-4b9a-bcb6-794e3648a446"/>
  </ds:schemaRefs>
</ds:datastoreItem>
</file>

<file path=customXml/itemProps2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0AE830-15A5-444B-9AA5-4036EE5311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90466d-298e-42c6-9514-fada4205df45"/>
    <ds:schemaRef ds:uri="b00bdadb-5151-4b9a-bcb6-794e3648a446"/>
    <ds:schemaRef ds:uri="72899ffe-c9be-4b57-81d3-c0709dcc2e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D817D996-CB82-471C-BBA9-18018677EA6D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4006</TotalTime>
  <Words>606</Words>
  <Application>Microsoft Office PowerPoint</Application>
  <PresentationFormat>Widescreen</PresentationFormat>
  <Paragraphs>95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Web technologies using java</vt:lpstr>
      <vt:lpstr>agenda</vt:lpstr>
      <vt:lpstr>Spring boot Core features</vt:lpstr>
      <vt:lpstr>Getting started</vt:lpstr>
      <vt:lpstr>Spring mvc intro</vt:lpstr>
      <vt:lpstr>Spring mvc intro</vt:lpstr>
      <vt:lpstr>Spring mvc intro</vt:lpstr>
      <vt:lpstr>Spring mvc intro</vt:lpstr>
      <vt:lpstr>Web aware bean scopes</vt:lpstr>
      <vt:lpstr>bibliography</vt:lpstr>
      <vt:lpstr>Q&amp;A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Daniela Mihaela Spilca</cp:lastModifiedBy>
  <cp:revision>323</cp:revision>
  <cp:lastPrinted>2015-07-09T12:46:33Z</cp:lastPrinted>
  <dcterms:created xsi:type="dcterms:W3CDTF">2017-02-27T09:06:14Z</dcterms:created>
  <dcterms:modified xsi:type="dcterms:W3CDTF">2022-10-27T06:06:34Z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0x010100F424C9EFDDA4574FB5B977863045B9E8</vt:lpwstr>
  </property>
  <property fmtid="{D5CDD505-2E9C-101B-9397-08002B2CF9AE}" pid="3" name="_dlc_DocIdItemGuid">
    <vt:lpwstr>0fa16cee-d055-4cfb-a04f-da5a647cef96</vt:lpwstr>
  </property>
  <property fmtid="{D5CDD505-2E9C-101B-9397-08002B2CF9AE}" pid="4" name="TaskStatus">
    <vt:lpwstr>Not Started</vt:lpwstr>
  </property>
  <property fmtid="{D5CDD505-2E9C-101B-9397-08002B2CF9AE}" pid="5" name="_dlc_policyId">
    <vt:lpwstr/>
  </property>
  <property fmtid="{D5CDD505-2E9C-101B-9397-08002B2CF9AE}" pid="6" name="StartDate">
    <vt:lpwstr>2019-09-13T08:00:22Z</vt:lpwstr>
  </property>
  <property fmtid="{D5CDD505-2E9C-101B-9397-08002B2CF9AE}" pid="7" name="ItemRetentionFormula">
    <vt:lpwstr/>
  </property>
  <property fmtid="{D5CDD505-2E9C-101B-9397-08002B2CF9AE}" pid="8" name="Priority">
    <vt:lpwstr>(2) Normal</vt:lpwstr>
  </property>
</Properties>
</file>